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17"/>
  </p:notesMasterIdLst>
  <p:handoutMasterIdLst>
    <p:handoutMasterId r:id="rId18"/>
  </p:handoutMasterIdLst>
  <p:sldIdLst>
    <p:sldId id="277"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Lst>
  <p:sldSz cx="9144000" cy="6858000" type="screen4x3"/>
  <p:notesSz cx="6797675" cy="9926638"/>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71" autoAdjust="0"/>
  </p:normalViewPr>
  <p:slideViewPr>
    <p:cSldViewPr showGuides="1">
      <p:cViewPr>
        <p:scale>
          <a:sx n="60" d="100"/>
          <a:sy n="60" d="100"/>
        </p:scale>
        <p:origin x="-1566" y="-210"/>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sz="quarter" idx="1"/>
          </p:nvPr>
        </p:nvSpPr>
        <p:spPr>
          <a:xfrm>
            <a:off x="1574" y="0"/>
            <a:ext cx="2945659" cy="496332"/>
          </a:xfrm>
          <a:prstGeom prst="rect">
            <a:avLst/>
          </a:prstGeom>
        </p:spPr>
        <p:txBody>
          <a:bodyPr vert="horz" lIns="91440" tIns="45720" rIns="91440" bIns="45720" rtlCol="1"/>
          <a:lstStyle>
            <a:lvl1pPr algn="l">
              <a:defRPr sz="1200"/>
            </a:lvl1pPr>
          </a:lstStyle>
          <a:p>
            <a:fld id="{18245F51-A344-42B6-BAD3-70E3725EA3D6}" type="datetimeFigureOut">
              <a:rPr lang="ar-EG" smtClean="0"/>
              <a:t>17/03/1442</a:t>
            </a:fld>
            <a:endParaRPr lang="ar-EG"/>
          </a:p>
        </p:txBody>
      </p:sp>
      <p:sp>
        <p:nvSpPr>
          <p:cNvPr id="4" name="Footer Placeholder 3"/>
          <p:cNvSpPr>
            <a:spLocks noGrp="1"/>
          </p:cNvSpPr>
          <p:nvPr>
            <p:ph type="ftr" sz="quarter" idx="2"/>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ar-EG"/>
          </a:p>
        </p:txBody>
      </p:sp>
      <p:sp>
        <p:nvSpPr>
          <p:cNvPr id="5" name="Slide Number Placeholder 4"/>
          <p:cNvSpPr>
            <a:spLocks noGrp="1"/>
          </p:cNvSpPr>
          <p:nvPr>
            <p:ph type="sldNum" sz="quarter" idx="3"/>
          </p:nvPr>
        </p:nvSpPr>
        <p:spPr>
          <a:xfrm>
            <a:off x="1574" y="9428583"/>
            <a:ext cx="2945659" cy="496332"/>
          </a:xfrm>
          <a:prstGeom prst="rect">
            <a:avLst/>
          </a:prstGeom>
        </p:spPr>
        <p:txBody>
          <a:bodyPr vert="horz" lIns="91440" tIns="45720" rIns="91440" bIns="45720" rtlCol="1" anchor="b"/>
          <a:lstStyle>
            <a:lvl1pPr algn="l">
              <a:defRPr sz="1200"/>
            </a:lvl1pPr>
          </a:lstStyle>
          <a:p>
            <a:fld id="{FEF2A695-77AF-45CA-ACEE-29C0641ED557}" type="slidenum">
              <a:rPr lang="ar-EG" smtClean="0"/>
              <a:t>‹#›</a:t>
            </a:fld>
            <a:endParaRPr lang="ar-EG"/>
          </a:p>
        </p:txBody>
      </p:sp>
    </p:spTree>
    <p:extLst>
      <p:ext uri="{BB962C8B-B14F-4D97-AF65-F5344CB8AC3E}">
        <p14:creationId xmlns:p14="http://schemas.microsoft.com/office/powerpoint/2010/main" val="107210112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1275" y="0"/>
            <a:ext cx="2946400" cy="4968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46400" cy="496888"/>
          </a:xfrm>
          <a:prstGeom prst="rect">
            <a:avLst/>
          </a:prstGeom>
        </p:spPr>
        <p:txBody>
          <a:bodyPr vert="horz" lIns="91440" tIns="45720" rIns="91440" bIns="45720" rtlCol="1"/>
          <a:lstStyle>
            <a:lvl1pPr algn="l">
              <a:defRPr sz="1200"/>
            </a:lvl1pPr>
          </a:lstStyle>
          <a:p>
            <a:fld id="{350C72DA-9A7E-4F7F-96E2-11F6F21B5D38}" type="datetimeFigureOut">
              <a:rPr lang="ar-EG" smtClean="0"/>
              <a:t>17/03/1442</a:t>
            </a:fld>
            <a:endParaRPr lang="ar-EG"/>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51275" y="9428163"/>
            <a:ext cx="2946400" cy="4968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9428163"/>
            <a:ext cx="2946400" cy="496887"/>
          </a:xfrm>
          <a:prstGeom prst="rect">
            <a:avLst/>
          </a:prstGeom>
        </p:spPr>
        <p:txBody>
          <a:bodyPr vert="horz" lIns="91440" tIns="45720" rIns="91440" bIns="45720" rtlCol="1" anchor="b"/>
          <a:lstStyle>
            <a:lvl1pPr algn="l">
              <a:defRPr sz="1200"/>
            </a:lvl1pPr>
          </a:lstStyle>
          <a:p>
            <a:fld id="{6B9DDF7B-7256-48FF-B612-76495E25C6FE}" type="slidenum">
              <a:rPr lang="ar-EG" smtClean="0"/>
              <a:t>‹#›</a:t>
            </a:fld>
            <a:endParaRPr lang="ar-EG"/>
          </a:p>
        </p:txBody>
      </p:sp>
    </p:spTree>
    <p:extLst>
      <p:ext uri="{BB962C8B-B14F-4D97-AF65-F5344CB8AC3E}">
        <p14:creationId xmlns:p14="http://schemas.microsoft.com/office/powerpoint/2010/main" val="489282312"/>
      </p:ext>
    </p:extLst>
  </p:cSld>
  <p:clrMap bg1="lt1" tx1="dk1" bg2="lt2" tx2="dk2" accent1="accent1" accent2="accent2" accent3="accent3" accent4="accent4" accent5="accent5" accent6="accent6" hlink="hlink" folHlink="folHlink"/>
  <p:hf sldNum="0"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ar-EG"/>
          </a:p>
        </p:txBody>
      </p:sp>
      <p:sp>
        <p:nvSpPr>
          <p:cNvPr id="20" name="Footer Placeholder 19"/>
          <p:cNvSpPr>
            <a:spLocks noGrp="1"/>
          </p:cNvSpPr>
          <p:nvPr>
            <p:ph type="ftr" sz="quarter" idx="11"/>
          </p:nvPr>
        </p:nvSpPr>
        <p:spPr/>
        <p:txBody>
          <a:bodyPr/>
          <a:lstStyle>
            <a:extLst/>
          </a:lstStyle>
          <a:p>
            <a:endParaRPr lang="ar-EG"/>
          </a:p>
        </p:txBody>
      </p:sp>
      <p:sp>
        <p:nvSpPr>
          <p:cNvPr id="10" name="Slide Number Placeholder 9"/>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ar-EG"/>
          </a:p>
        </p:txBody>
      </p:sp>
      <p:sp>
        <p:nvSpPr>
          <p:cNvPr id="8" name="Footer Placeholder 7"/>
          <p:cNvSpPr>
            <a:spLocks noGrp="1"/>
          </p:cNvSpPr>
          <p:nvPr>
            <p:ph type="ftr" sz="quarter" idx="11"/>
          </p:nvPr>
        </p:nvSpPr>
        <p:spPr/>
        <p:txBody>
          <a:bodyPr/>
          <a:lstStyle>
            <a:extLst/>
          </a:lstStyle>
          <a:p>
            <a:endParaRPr lang="ar-EG"/>
          </a:p>
        </p:txBody>
      </p:sp>
      <p:sp>
        <p:nvSpPr>
          <p:cNvPr id="9" name="Slide Number Placeholder 8"/>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ar-EG"/>
          </a:p>
        </p:txBody>
      </p:sp>
      <p:sp>
        <p:nvSpPr>
          <p:cNvPr id="4" name="Footer Placeholder 3"/>
          <p:cNvSpPr>
            <a:spLocks noGrp="1"/>
          </p:cNvSpPr>
          <p:nvPr>
            <p:ph type="ftr" sz="quarter" idx="11"/>
          </p:nvPr>
        </p:nvSpPr>
        <p:spPr/>
        <p:txBody>
          <a:bodyPr/>
          <a:lstStyle>
            <a:extLst/>
          </a:lstStyle>
          <a:p>
            <a:endParaRPr lang="ar-EG"/>
          </a:p>
        </p:txBody>
      </p:sp>
      <p:sp>
        <p:nvSpPr>
          <p:cNvPr id="5" name="Slide Number Placeholder 4"/>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ar-EG"/>
          </a:p>
        </p:txBody>
      </p:sp>
      <p:sp>
        <p:nvSpPr>
          <p:cNvPr id="3" name="Footer Placeholder 2"/>
          <p:cNvSpPr>
            <a:spLocks noGrp="1"/>
          </p:cNvSpPr>
          <p:nvPr>
            <p:ph type="ftr" sz="quarter" idx="11"/>
          </p:nvPr>
        </p:nvSpPr>
        <p:spPr/>
        <p:txBody>
          <a:bodyPr/>
          <a:lstStyle>
            <a:extLst/>
          </a:lstStyle>
          <a:p>
            <a:endParaRPr lang="ar-EG"/>
          </a:p>
        </p:txBody>
      </p:sp>
      <p:sp>
        <p:nvSpPr>
          <p:cNvPr id="4" name="Slide Number Placeholder 3"/>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ar-EG"/>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EG"/>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08ABB1F-1ED2-4B9D-A3F8-9BEEE30300EB}" type="slidenum">
              <a:rPr lang="ar-EG" smtClean="0"/>
              <a:t>‹#›</a:t>
            </a:fld>
            <a:endParaRPr lang="ar-EG"/>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4339" y="476672"/>
            <a:ext cx="7124328" cy="1584176"/>
          </a:xfrm>
        </p:spPr>
        <p:txBody>
          <a:bodyPr>
            <a:noAutofit/>
          </a:bodyPr>
          <a:lstStyle/>
          <a:p>
            <a:pPr marL="182880" algn="ctr"/>
            <a:r>
              <a:rPr lang="ar-EG" sz="4400" b="1"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المحاضرة التاسعة</a:t>
            </a:r>
            <a:r>
              <a:rPr lang="ar-EG" sz="44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r>
            <a:br>
              <a:rPr lang="ar-EG" sz="44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br>
            <a:r>
              <a:rPr lang="ar-EG" sz="44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تصميم نموذج لآلة حراثة وزراعة مجمعة </a:t>
            </a:r>
          </a:p>
        </p:txBody>
      </p:sp>
      <p:sp>
        <p:nvSpPr>
          <p:cNvPr id="4" name="Rectangle 3"/>
          <p:cNvSpPr/>
          <p:nvPr/>
        </p:nvSpPr>
        <p:spPr>
          <a:xfrm>
            <a:off x="1403647" y="2276872"/>
            <a:ext cx="7200799" cy="3139321"/>
          </a:xfrm>
          <a:prstGeom prst="rect">
            <a:avLst/>
          </a:prstGeom>
        </p:spPr>
        <p:txBody>
          <a:bodyPr wrap="square">
            <a:spAutoFit/>
          </a:bodyPr>
          <a:lstStyle/>
          <a:p>
            <a:pPr marL="182880" algn="ctr">
              <a:lnSpc>
                <a:spcPct val="150000"/>
              </a:lnSpc>
              <a:spcBef>
                <a:spcPct val="0"/>
              </a:spcBef>
            </a:pPr>
            <a:r>
              <a:rPr lang="ar-EG" sz="4400" b="1" dirty="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لمقرر </a:t>
            </a:r>
            <a:r>
              <a:rPr lang="en-US"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a:t>
            </a:r>
            <a:r>
              <a:rPr lang="ar-EG"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 تصميم </a:t>
            </a:r>
            <a:r>
              <a:rPr lang="ar-EG" sz="4400" b="1" dirty="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آلات </a:t>
            </a:r>
            <a:r>
              <a:rPr lang="ar-EG"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زراعية</a:t>
            </a:r>
          </a:p>
          <a:p>
            <a:pPr marL="182880" algn="ctr">
              <a:lnSpc>
                <a:spcPct val="150000"/>
              </a:lnSpc>
              <a:spcBef>
                <a:spcPct val="0"/>
              </a:spcBef>
            </a:pPr>
            <a:r>
              <a:rPr lang="ar-EG"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الفرقة الرابعة – هندسة زراعية </a:t>
            </a:r>
          </a:p>
          <a:p>
            <a:pPr marL="182880" algn="ctr">
              <a:lnSpc>
                <a:spcPct val="150000"/>
              </a:lnSpc>
              <a:spcBef>
                <a:spcPct val="0"/>
              </a:spcBef>
            </a:pPr>
            <a:r>
              <a:rPr lang="ar-EG"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العام الجامعي </a:t>
            </a:r>
            <a:r>
              <a:rPr lang="ar-EG"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2020</a:t>
            </a:r>
            <a:r>
              <a:rPr lang="en-US"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a:t>
            </a:r>
            <a:r>
              <a:rPr lang="ar-EG" sz="4400" b="1"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 2021م</a:t>
            </a:r>
            <a:endParaRPr lang="en-US" sz="4400" b="1" dirty="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4151845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60648"/>
            <a:ext cx="7560840" cy="864096"/>
          </a:xfrm>
        </p:spPr>
        <p:txBody>
          <a:bodyPr>
            <a:normAutofit/>
          </a:bodyPr>
          <a:lstStyle/>
          <a:p>
            <a:pPr marL="182880" algn="ct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الأجزاء </a:t>
            </a: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المختلفة </a:t>
            </a: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النموذج</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7170" name="Picture 2"/>
          <p:cNvPicPr>
            <a:picLocks noChangeAspect="1" noChangeArrowheads="1"/>
          </p:cNvPicPr>
          <p:nvPr/>
        </p:nvPicPr>
        <p:blipFill rotWithShape="1">
          <a:blip r:embed="rId2">
            <a:biLevel thresh="75000"/>
            <a:extLst>
              <a:ext uri="{28A0092B-C50C-407E-A947-70E740481C1C}">
                <a14:useLocalDpi xmlns:a14="http://schemas.microsoft.com/office/drawing/2010/main" val="0"/>
              </a:ext>
            </a:extLst>
          </a:blip>
          <a:srcRect b="7265"/>
          <a:stretch/>
        </p:blipFill>
        <p:spPr bwMode="auto">
          <a:xfrm>
            <a:off x="4943300" y="1219701"/>
            <a:ext cx="3577877" cy="228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619672" y="1617546"/>
            <a:ext cx="159067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biLevel thresh="75000"/>
            <a:extLst>
              <a:ext uri="{28A0092B-C50C-407E-A947-70E740481C1C}">
                <a14:useLocalDpi xmlns:a14="http://schemas.microsoft.com/office/drawing/2010/main" val="0"/>
              </a:ext>
            </a:extLst>
          </a:blip>
          <a:srcRect/>
          <a:stretch>
            <a:fillRect/>
          </a:stretch>
        </p:blipFill>
        <p:spPr bwMode="auto">
          <a:xfrm>
            <a:off x="3392379" y="1632626"/>
            <a:ext cx="1195387"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5">
            <a:biLevel thresh="75000"/>
            <a:extLst>
              <a:ext uri="{28A0092B-C50C-407E-A947-70E740481C1C}">
                <a14:useLocalDpi xmlns:a14="http://schemas.microsoft.com/office/drawing/2010/main" val="0"/>
              </a:ext>
            </a:extLst>
          </a:blip>
          <a:srcRect/>
          <a:stretch>
            <a:fillRect/>
          </a:stretch>
        </p:blipFill>
        <p:spPr bwMode="auto">
          <a:xfrm>
            <a:off x="6948264" y="4221088"/>
            <a:ext cx="1298253" cy="1624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6">
            <a:biLevel thresh="75000"/>
            <a:extLst>
              <a:ext uri="{28A0092B-C50C-407E-A947-70E740481C1C}">
                <a14:useLocalDpi xmlns:a14="http://schemas.microsoft.com/office/drawing/2010/main" val="0"/>
              </a:ext>
            </a:extLst>
          </a:blip>
          <a:srcRect/>
          <a:stretch>
            <a:fillRect/>
          </a:stretch>
        </p:blipFill>
        <p:spPr bwMode="auto">
          <a:xfrm>
            <a:off x="5867051" y="4364431"/>
            <a:ext cx="865187" cy="1656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1640" y="3429000"/>
            <a:ext cx="4248472"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707904" y="1700808"/>
            <a:ext cx="360040" cy="369332"/>
          </a:xfrm>
          <a:prstGeom prst="rect">
            <a:avLst/>
          </a:prstGeom>
          <a:solidFill>
            <a:schemeClr val="bg1"/>
          </a:solidFill>
          <a:ln>
            <a:solidFill>
              <a:schemeClr val="bg1"/>
            </a:solidFill>
          </a:ln>
        </p:spPr>
        <p:txBody>
          <a:bodyPr wrap="square" rtlCol="1">
            <a:spAutoFit/>
          </a:bodyPr>
          <a:lstStyle/>
          <a:p>
            <a:endParaRPr lang="ar-EG" dirty="0"/>
          </a:p>
        </p:txBody>
      </p:sp>
    </p:spTree>
    <p:extLst>
      <p:ext uri="{BB962C8B-B14F-4D97-AF65-F5344CB8AC3E}">
        <p14:creationId xmlns:p14="http://schemas.microsoft.com/office/powerpoint/2010/main" val="3097299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6530" y="332656"/>
            <a:ext cx="7416824" cy="648072"/>
          </a:xfrm>
        </p:spPr>
        <p:txBody>
          <a:bodyPr>
            <a:normAutofit/>
          </a:bodyPr>
          <a:lstStyle/>
          <a:p>
            <a:pPr marL="182880" algn="ctr"/>
            <a:r>
              <a:rPr lang="ar-EG" sz="36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إختبار النموذج </a:t>
            </a:r>
            <a:r>
              <a:rPr lang="en-US" sz="36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Testing the Prototype </a:t>
            </a:r>
            <a:endParaRPr lang="ar-EG"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59632" y="1124744"/>
            <a:ext cx="7632848" cy="5262979"/>
          </a:xfrm>
          <a:prstGeom prst="rect">
            <a:avLst/>
          </a:prstGeom>
        </p:spPr>
        <p:txBody>
          <a:bodyPr wrap="square">
            <a:spAutoFit/>
          </a:bodyPr>
          <a:lstStyle/>
          <a:p>
            <a:pPr algn="just">
              <a:lnSpc>
                <a:spcPct val="150000"/>
              </a:lnSpc>
            </a:pPr>
            <a:r>
              <a:rPr lang="ar-EG" sz="32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تم إختبار النموذج معمليا باستخدام صندوق التربة </a:t>
            </a:r>
            <a:r>
              <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Soil Bin</a:t>
            </a: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32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تحت مستويات مختلفة من العوامل التالية:</a:t>
            </a:r>
            <a:endParaRPr lang="en-US" sz="32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1257300" lvl="2" indent="-342900" algn="just">
              <a:lnSpc>
                <a:spcPct val="150000"/>
              </a:lnSpc>
              <a:buFont typeface="Wingdings"/>
              <a:buChar char=""/>
            </a:pPr>
            <a:r>
              <a:rPr lang="ar-EG" sz="32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ثلاث سرعات تشغيل </a:t>
            </a:r>
            <a:r>
              <a:rPr lang="ar-EG" sz="32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أمامية.</a:t>
            </a:r>
            <a:endParaRPr lang="en-US" sz="32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1257300" lvl="2" indent="-342900" algn="just">
              <a:lnSpc>
                <a:spcPct val="150000"/>
              </a:lnSpc>
              <a:buFont typeface="Wingdings"/>
              <a:buChar char=""/>
            </a:pPr>
            <a:r>
              <a:rPr lang="ar-EG" sz="32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ثلاثة أعماق للتشغيل </a:t>
            </a:r>
            <a:r>
              <a:rPr lang="en-US" sz="32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50, 75 and 100 mm</a:t>
            </a:r>
            <a:r>
              <a:rPr lang="en-US" sz="32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ar-EG" sz="32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endParaRPr lang="en-US" sz="32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1257300" lvl="2" indent="-342900" algn="just">
              <a:lnSpc>
                <a:spcPct val="150000"/>
              </a:lnSpc>
              <a:buFont typeface="Wingdings"/>
              <a:buChar char=""/>
            </a:pPr>
            <a:r>
              <a:rPr lang="ar-EG" sz="32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ثلاث مستويات من رطوبة التربة </a:t>
            </a:r>
            <a:r>
              <a:rPr lang="en-US" sz="32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10, 15 and 20%</a:t>
            </a:r>
            <a:r>
              <a:rPr lang="en-US" sz="32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ar-EG" sz="32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endParaRPr lang="en-US" sz="32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1257300" lvl="2" indent="-342900" algn="just">
              <a:lnSpc>
                <a:spcPct val="150000"/>
              </a:lnSpc>
              <a:buFont typeface="Wingdings"/>
              <a:buChar char=""/>
            </a:pPr>
            <a:r>
              <a:rPr lang="ar-EG" sz="3200" b="1" spc="-4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ثلاث مستويات من إنضغاط التربة </a:t>
            </a:r>
            <a:r>
              <a:rPr lang="en-US" sz="2800" b="1" spc="-4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Soil Compaction</a:t>
            </a:r>
            <a:r>
              <a:rPr lang="ar-EG" sz="2800" b="1" spc="-4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endParaRPr lang="en-US" sz="3200" b="1" spc="-4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1257300" lvl="2" indent="-342900" algn="just">
              <a:lnSpc>
                <a:spcPct val="150000"/>
              </a:lnSpc>
              <a:buFont typeface="Wingdings"/>
              <a:buChar char=""/>
            </a:pPr>
            <a:r>
              <a:rPr lang="ar-EG" sz="32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ثلاثة </a:t>
            </a:r>
            <a:r>
              <a:rPr lang="ar-EG" sz="32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أنواع من البذور </a:t>
            </a:r>
            <a:r>
              <a:rPr lang="en-US" sz="32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Beans, Peas and Corn Seeds</a:t>
            </a:r>
            <a:r>
              <a:rPr lang="en-US" sz="32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endParaRPr lang="en-US" sz="2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92551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6530" y="332656"/>
            <a:ext cx="7416824" cy="648072"/>
          </a:xfrm>
        </p:spPr>
        <p:txBody>
          <a:bodyPr>
            <a:normAutofit/>
          </a:bodyPr>
          <a:lstStyle/>
          <a:p>
            <a:pPr marL="182880" algn="ctr"/>
            <a:r>
              <a:rPr lang="ar-EG" sz="36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قياسات تقييم </a:t>
            </a:r>
            <a:r>
              <a:rPr lang="ar-EG" sz="36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الأداء لكفاءة </a:t>
            </a:r>
            <a:r>
              <a:rPr lang="ar-EG" sz="36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التصميم</a:t>
            </a:r>
            <a:endParaRPr lang="ar-EG"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547662" y="1268760"/>
            <a:ext cx="7056785" cy="4632037"/>
          </a:xfrm>
          <a:prstGeom prst="rect">
            <a:avLst/>
          </a:prstGeom>
        </p:spPr>
        <p:txBody>
          <a:bodyPr wrap="square">
            <a:spAutoFit/>
          </a:bodyPr>
          <a:lstStyle/>
          <a:p>
            <a:pPr marL="514350" indent="-514350" algn="just">
              <a:lnSpc>
                <a:spcPct val="200000"/>
              </a:lnSpc>
              <a:buFont typeface="+mj-lt"/>
              <a:buAutoNum type="arabicParenR"/>
            </a:pPr>
            <a:r>
              <a:rPr lang="ar-EG" sz="32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قوة الشد  </a:t>
            </a:r>
            <a:r>
              <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Draft Force</a:t>
            </a:r>
          </a:p>
          <a:p>
            <a:pPr marL="514350" indent="-514350" algn="just">
              <a:lnSpc>
                <a:spcPct val="200000"/>
              </a:lnSpc>
              <a:buFont typeface="+mj-lt"/>
              <a:buAutoNum type="arabicParenR"/>
            </a:pPr>
            <a:r>
              <a:rPr lang="ar-EG" sz="32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القطر </a:t>
            </a: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المتوسط لحبيبات التربة </a:t>
            </a:r>
            <a:r>
              <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Soil Mean Weight Diameter</a:t>
            </a:r>
          </a:p>
          <a:p>
            <a:pPr marL="514350" indent="-514350" algn="just">
              <a:lnSpc>
                <a:spcPct val="200000"/>
              </a:lnSpc>
              <a:buFont typeface="+mj-lt"/>
              <a:buAutoNum type="arabicParenR"/>
            </a:pPr>
            <a:r>
              <a:rPr lang="ar-EG" sz="32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نسبة الإنبات  </a:t>
            </a:r>
            <a:r>
              <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Seedling Emergence</a:t>
            </a:r>
          </a:p>
          <a:p>
            <a:pPr marL="514350" indent="-514350" algn="just">
              <a:lnSpc>
                <a:spcPct val="150000"/>
              </a:lnSpc>
              <a:buFont typeface="+mj-lt"/>
              <a:buAutoNum type="arabicParenR"/>
            </a:pPr>
            <a:endParaRPr lang="en-US" sz="2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77845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6530" y="332656"/>
            <a:ext cx="7416824" cy="648072"/>
          </a:xfrm>
        </p:spPr>
        <p:txBody>
          <a:bodyPr>
            <a:normAutofit/>
          </a:bodyPr>
          <a:lstStyle/>
          <a:p>
            <a:pPr marL="182880" algn="ctr"/>
            <a:r>
              <a:rPr lang="ar-EG" sz="36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تحليل النتائج </a:t>
            </a:r>
            <a:r>
              <a:rPr lang="en-US" sz="36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Results Analysis </a:t>
            </a:r>
            <a:endParaRPr lang="ar-EG"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59632" y="980728"/>
            <a:ext cx="7632848" cy="5909310"/>
          </a:xfrm>
          <a:prstGeom prst="rect">
            <a:avLst/>
          </a:prstGeom>
        </p:spPr>
        <p:txBody>
          <a:bodyPr wrap="square">
            <a:spAutoFit/>
          </a:bodyPr>
          <a:lstStyle/>
          <a:p>
            <a:pPr algn="just">
              <a:lnSpc>
                <a:spcPct val="150000"/>
              </a:lnSpc>
            </a:pPr>
            <a:r>
              <a:rPr lang="ar-EG" sz="2800" b="1" dirty="0">
                <a:effectLst>
                  <a:outerShdw blurRad="38100" dist="38100" dir="2700000" algn="tl">
                    <a:srgbClr val="000000">
                      <a:alpha val="43137"/>
                    </a:srgbClr>
                  </a:outerShdw>
                </a:effectLst>
                <a:latin typeface="Calibri"/>
                <a:ea typeface="Calibri"/>
                <a:cs typeface="Sakkal Majalla"/>
              </a:rPr>
              <a:t>تم تحليل النتائج للحكم على جودة التصميم وكانت أهم النتائج التي تم الوصول اليها مايلي:</a:t>
            </a:r>
            <a:endParaRPr lang="en-US" sz="2800" b="1" dirty="0">
              <a:effectLst>
                <a:outerShdw blurRad="38100" dist="38100" dir="2700000" algn="tl">
                  <a:srgbClr val="000000">
                    <a:alpha val="43137"/>
                  </a:srgbClr>
                </a:outerShdw>
              </a:effectLst>
              <a:latin typeface="Calibri"/>
              <a:ea typeface="Calibri"/>
              <a:cs typeface="Arial"/>
            </a:endParaRPr>
          </a:p>
          <a:p>
            <a:pPr marL="457200" lvl="0" indent="-457200" algn="just">
              <a:lnSpc>
                <a:spcPct val="150000"/>
              </a:lnSpc>
              <a:buSzPts val="1600"/>
              <a:buFont typeface="Wingdings" panose="05000000000000000000" pitchFamily="2" charset="2"/>
              <a:buChar char="§"/>
            </a:pPr>
            <a:r>
              <a:rPr lang="ar-EG" sz="2800" b="1" dirty="0">
                <a:effectLst>
                  <a:outerShdw blurRad="38100" dist="38100" dir="2700000" algn="tl">
                    <a:srgbClr val="000000">
                      <a:alpha val="43137"/>
                    </a:srgbClr>
                  </a:outerShdw>
                </a:effectLst>
                <a:latin typeface="Calibri"/>
                <a:ea typeface="Calibri"/>
                <a:cs typeface="Sakkal Majalla"/>
              </a:rPr>
              <a:t>القيم الدنيا لقوة الشد تم الحصول عليها عند الظروف التالية: (</a:t>
            </a:r>
            <a:r>
              <a:rPr lang="en-US" sz="2800" b="1" dirty="0">
                <a:effectLst>
                  <a:outerShdw blurRad="38100" dist="38100" dir="2700000" algn="tl">
                    <a:srgbClr val="000000">
                      <a:alpha val="43137"/>
                    </a:srgbClr>
                  </a:outerShdw>
                </a:effectLst>
                <a:latin typeface="Sakkal Majalla"/>
                <a:ea typeface="Calibri"/>
                <a:cs typeface="Arial"/>
              </a:rPr>
              <a:t>15%</a:t>
            </a:r>
            <a:r>
              <a:rPr lang="ar-EG" sz="2800" b="1" dirty="0">
                <a:effectLst>
                  <a:outerShdw blurRad="38100" dist="38100" dir="2700000" algn="tl">
                    <a:srgbClr val="000000">
                      <a:alpha val="43137"/>
                    </a:srgbClr>
                  </a:outerShdw>
                </a:effectLst>
                <a:latin typeface="Calibri"/>
                <a:ea typeface="Calibri"/>
                <a:cs typeface="Sakkal Majalla"/>
              </a:rPr>
              <a:t> محتوى رطوبي – المستوى الأدنى من إنضغاط التربة – </a:t>
            </a:r>
            <a:r>
              <a:rPr lang="en-US" sz="2800" b="1" dirty="0">
                <a:effectLst>
                  <a:outerShdw blurRad="38100" dist="38100" dir="2700000" algn="tl">
                    <a:srgbClr val="000000">
                      <a:alpha val="43137"/>
                    </a:srgbClr>
                  </a:outerShdw>
                </a:effectLst>
                <a:latin typeface="Sakkal Majalla"/>
                <a:ea typeface="Calibri"/>
                <a:cs typeface="Arial"/>
              </a:rPr>
              <a:t>50 mm</a:t>
            </a:r>
            <a:r>
              <a:rPr lang="ar-EG" sz="2800" b="1" dirty="0">
                <a:effectLst>
                  <a:outerShdw blurRad="38100" dist="38100" dir="2700000" algn="tl">
                    <a:srgbClr val="000000">
                      <a:alpha val="43137"/>
                    </a:srgbClr>
                  </a:outerShdw>
                </a:effectLst>
                <a:latin typeface="Calibri"/>
                <a:ea typeface="Calibri"/>
                <a:cs typeface="Sakkal Majalla"/>
              </a:rPr>
              <a:t> عمق تشغيل – </a:t>
            </a:r>
            <a:r>
              <a:rPr lang="en-US" sz="2800" b="1" dirty="0">
                <a:effectLst>
                  <a:outerShdw blurRad="38100" dist="38100" dir="2700000" algn="tl">
                    <a:srgbClr val="000000">
                      <a:alpha val="43137"/>
                    </a:srgbClr>
                  </a:outerShdw>
                </a:effectLst>
                <a:latin typeface="Sakkal Majalla"/>
                <a:ea typeface="Calibri"/>
                <a:cs typeface="Arial"/>
              </a:rPr>
              <a:t>5 km/h</a:t>
            </a:r>
            <a:r>
              <a:rPr lang="ar-EG" sz="2800" b="1" dirty="0">
                <a:effectLst>
                  <a:outerShdw blurRad="38100" dist="38100" dir="2700000" algn="tl">
                    <a:srgbClr val="000000">
                      <a:alpha val="43137"/>
                    </a:srgbClr>
                  </a:outerShdw>
                </a:effectLst>
                <a:latin typeface="Calibri"/>
                <a:ea typeface="Calibri"/>
                <a:cs typeface="Sakkal Majalla"/>
              </a:rPr>
              <a:t> سرعة تشغيل أمامية</a:t>
            </a:r>
            <a:r>
              <a:rPr lang="ar-EG" sz="2800" b="1" dirty="0" smtClean="0">
                <a:effectLst>
                  <a:outerShdw blurRad="38100" dist="38100" dir="2700000" algn="tl">
                    <a:srgbClr val="000000">
                      <a:alpha val="43137"/>
                    </a:srgbClr>
                  </a:outerShdw>
                </a:effectLst>
                <a:latin typeface="Calibri"/>
                <a:ea typeface="Calibri"/>
                <a:cs typeface="Sakkal Majalla"/>
              </a:rPr>
              <a:t>).</a:t>
            </a:r>
          </a:p>
          <a:p>
            <a:pPr marL="457200" lvl="0" indent="-457200" algn="just">
              <a:lnSpc>
                <a:spcPct val="150000"/>
              </a:lnSpc>
              <a:buSzPts val="1600"/>
              <a:buFont typeface="Wingdings" panose="05000000000000000000" pitchFamily="2" charset="2"/>
              <a:buChar char="§"/>
            </a:pPr>
            <a:r>
              <a:rPr lang="ar-EG" sz="2800" b="1" dirty="0" smtClean="0">
                <a:effectLst>
                  <a:outerShdw blurRad="38100" dist="38100" dir="2700000" algn="tl">
                    <a:srgbClr val="000000">
                      <a:alpha val="43137"/>
                    </a:srgbClr>
                  </a:outerShdw>
                </a:effectLst>
                <a:ea typeface="Calibri"/>
                <a:cs typeface="Sakkal Majalla"/>
              </a:rPr>
              <a:t>القيم </a:t>
            </a:r>
            <a:r>
              <a:rPr lang="ar-EG" sz="2800" b="1" dirty="0">
                <a:effectLst>
                  <a:outerShdw blurRad="38100" dist="38100" dir="2700000" algn="tl">
                    <a:srgbClr val="000000">
                      <a:alpha val="43137"/>
                    </a:srgbClr>
                  </a:outerShdw>
                </a:effectLst>
                <a:ea typeface="Calibri"/>
                <a:cs typeface="Sakkal Majalla"/>
              </a:rPr>
              <a:t>الدنيا للقطر المتوسط لحبيبات التربة تم الحصول عليها عند الظروف التالية</a:t>
            </a:r>
            <a:r>
              <a:rPr lang="ar-EG" sz="2800" b="1" dirty="0">
                <a:effectLst>
                  <a:outerShdw blurRad="38100" dist="38100" dir="2700000" algn="tl">
                    <a:srgbClr val="000000">
                      <a:alpha val="43137"/>
                    </a:srgbClr>
                  </a:outerShdw>
                </a:effectLst>
                <a:latin typeface="Calibri"/>
                <a:ea typeface="Calibri"/>
                <a:cs typeface="Sakkal Majalla"/>
              </a:rPr>
              <a:t>: (</a:t>
            </a:r>
            <a:r>
              <a:rPr lang="en-US" sz="2400" b="1" dirty="0">
                <a:effectLst>
                  <a:outerShdw blurRad="38100" dist="38100" dir="2700000" algn="tl">
                    <a:srgbClr val="000000">
                      <a:alpha val="43137"/>
                    </a:srgbClr>
                  </a:outerShdw>
                </a:effectLst>
                <a:latin typeface="Calibri"/>
                <a:ea typeface="Calibri"/>
                <a:cs typeface="Sakkal Majalla"/>
              </a:rPr>
              <a:t>15%</a:t>
            </a:r>
            <a:r>
              <a:rPr lang="ar-EG" sz="2800" b="1" dirty="0">
                <a:effectLst>
                  <a:outerShdw blurRad="38100" dist="38100" dir="2700000" algn="tl">
                    <a:srgbClr val="000000">
                      <a:alpha val="43137"/>
                    </a:srgbClr>
                  </a:outerShdw>
                </a:effectLst>
                <a:latin typeface="Calibri"/>
                <a:ea typeface="Calibri"/>
                <a:cs typeface="Sakkal Majalla"/>
              </a:rPr>
              <a:t> محتوى رطوبي – المستوى الأدنى من إنضغاط التربة – </a:t>
            </a:r>
            <a:r>
              <a:rPr lang="en-US" sz="2400" b="1" dirty="0">
                <a:effectLst>
                  <a:outerShdw blurRad="38100" dist="38100" dir="2700000" algn="tl">
                    <a:srgbClr val="000000">
                      <a:alpha val="43137"/>
                    </a:srgbClr>
                  </a:outerShdw>
                </a:effectLst>
                <a:latin typeface="Calibri"/>
                <a:ea typeface="Calibri"/>
                <a:cs typeface="Sakkal Majalla"/>
              </a:rPr>
              <a:t>75 mm</a:t>
            </a:r>
            <a:r>
              <a:rPr lang="ar-EG" sz="2400" b="1" dirty="0">
                <a:effectLst>
                  <a:outerShdw blurRad="38100" dist="38100" dir="2700000" algn="tl">
                    <a:srgbClr val="000000">
                      <a:alpha val="43137"/>
                    </a:srgbClr>
                  </a:outerShdw>
                </a:effectLst>
                <a:latin typeface="Calibri"/>
                <a:ea typeface="Calibri"/>
                <a:cs typeface="Sakkal Majalla"/>
              </a:rPr>
              <a:t> </a:t>
            </a:r>
            <a:r>
              <a:rPr lang="ar-EG" sz="2800" b="1" dirty="0">
                <a:effectLst>
                  <a:outerShdw blurRad="38100" dist="38100" dir="2700000" algn="tl">
                    <a:srgbClr val="000000">
                      <a:alpha val="43137"/>
                    </a:srgbClr>
                  </a:outerShdw>
                </a:effectLst>
                <a:latin typeface="Calibri"/>
                <a:ea typeface="Calibri"/>
                <a:cs typeface="Sakkal Majalla"/>
              </a:rPr>
              <a:t>عمق تشغيل – </a:t>
            </a:r>
            <a:r>
              <a:rPr lang="en-US" sz="2400" b="1" dirty="0">
                <a:effectLst>
                  <a:outerShdw blurRad="38100" dist="38100" dir="2700000" algn="tl">
                    <a:srgbClr val="000000">
                      <a:alpha val="43137"/>
                    </a:srgbClr>
                  </a:outerShdw>
                </a:effectLst>
                <a:latin typeface="Calibri"/>
                <a:ea typeface="Calibri"/>
                <a:cs typeface="Sakkal Majalla"/>
              </a:rPr>
              <a:t>8 km/h</a:t>
            </a:r>
            <a:r>
              <a:rPr lang="ar-EG" sz="2800" b="1" dirty="0">
                <a:effectLst>
                  <a:outerShdw blurRad="38100" dist="38100" dir="2700000" algn="tl">
                    <a:srgbClr val="000000">
                      <a:alpha val="43137"/>
                    </a:srgbClr>
                  </a:outerShdw>
                </a:effectLst>
                <a:latin typeface="Calibri"/>
                <a:ea typeface="Calibri"/>
                <a:cs typeface="Sakkal Majalla"/>
              </a:rPr>
              <a:t> سرعة تشغيل أمامية).</a:t>
            </a:r>
            <a:endParaRPr lang="en-US" sz="2800" b="1" dirty="0">
              <a:effectLst>
                <a:outerShdw blurRad="38100" dist="38100" dir="2700000" algn="tl">
                  <a:srgbClr val="000000">
                    <a:alpha val="43137"/>
                  </a:srgbClr>
                </a:outerShdw>
              </a:effectLst>
              <a:latin typeface="Calibri"/>
              <a:ea typeface="Calibri"/>
              <a:cs typeface="Sakkal Majalla"/>
            </a:endParaRPr>
          </a:p>
        </p:txBody>
      </p:sp>
    </p:spTree>
    <p:extLst>
      <p:ext uri="{BB962C8B-B14F-4D97-AF65-F5344CB8AC3E}">
        <p14:creationId xmlns:p14="http://schemas.microsoft.com/office/powerpoint/2010/main" val="613958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6530" y="332656"/>
            <a:ext cx="7416824" cy="648072"/>
          </a:xfrm>
        </p:spPr>
        <p:txBody>
          <a:bodyPr>
            <a:normAutofit/>
          </a:bodyPr>
          <a:lstStyle/>
          <a:p>
            <a:pPr marL="182880" algn="ctr"/>
            <a:r>
              <a:rPr lang="ar-EG" sz="36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التوصيات النهائية </a:t>
            </a:r>
            <a:r>
              <a:rPr lang="en-US" sz="36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Final Recommendations </a:t>
            </a:r>
            <a:endParaRPr lang="ar-EG"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3" name="Rectangle 2"/>
          <p:cNvSpPr/>
          <p:nvPr/>
        </p:nvSpPr>
        <p:spPr>
          <a:xfrm>
            <a:off x="1548392" y="1124744"/>
            <a:ext cx="7344816" cy="5758499"/>
          </a:xfrm>
          <a:prstGeom prst="rect">
            <a:avLst/>
          </a:prstGeom>
        </p:spPr>
        <p:txBody>
          <a:bodyPr wrap="square">
            <a:spAutoFit/>
          </a:bodyPr>
          <a:lstStyle/>
          <a:p>
            <a:pPr marL="342900" lvl="0" indent="-342900" algn="just">
              <a:lnSpc>
                <a:spcPct val="150000"/>
              </a:lnSpc>
              <a:buFont typeface="Wingdings"/>
              <a:buChar char=""/>
            </a:pPr>
            <a:r>
              <a:rPr lang="ar-EG" sz="2800" b="1" dirty="0">
                <a:effectLst>
                  <a:outerShdw blurRad="38100" dist="38100" dir="2700000" algn="tl">
                    <a:srgbClr val="000000">
                      <a:alpha val="43137"/>
                    </a:srgbClr>
                  </a:outerShdw>
                </a:effectLst>
                <a:latin typeface="Calibri"/>
                <a:ea typeface="Calibri"/>
                <a:cs typeface="Sakkal Majalla"/>
              </a:rPr>
              <a:t>القرصان الدورانيين </a:t>
            </a:r>
            <a:r>
              <a:rPr lang="en-US" sz="2800" b="1" dirty="0">
                <a:effectLst>
                  <a:outerShdw blurRad="38100" dist="38100" dir="2700000" algn="tl">
                    <a:srgbClr val="000000">
                      <a:alpha val="43137"/>
                    </a:srgbClr>
                  </a:outerShdw>
                </a:effectLst>
                <a:latin typeface="Sakkal Majalla"/>
                <a:ea typeface="Calibri"/>
                <a:cs typeface="Arial"/>
              </a:rPr>
              <a:t>Double Rolling Coulters </a:t>
            </a:r>
            <a:r>
              <a:rPr lang="ar-EG" sz="2800" b="1" dirty="0">
                <a:effectLst>
                  <a:outerShdw blurRad="38100" dist="38100" dir="2700000" algn="tl">
                    <a:srgbClr val="000000">
                      <a:alpha val="43137"/>
                    </a:srgbClr>
                  </a:outerShdw>
                </a:effectLst>
                <a:latin typeface="Calibri"/>
                <a:ea typeface="Calibri"/>
                <a:cs typeface="Sakkal Majalla"/>
              </a:rPr>
              <a:t>حققا المتطلب الأول من التصميم بتحديد الشريحة المقطوعة من التربة بعرض </a:t>
            </a:r>
            <a:r>
              <a:rPr lang="en-US" sz="2800" b="1" dirty="0">
                <a:effectLst>
                  <a:outerShdw blurRad="38100" dist="38100" dir="2700000" algn="tl">
                    <a:srgbClr val="000000">
                      <a:alpha val="43137"/>
                    </a:srgbClr>
                  </a:outerShdw>
                </a:effectLst>
                <a:latin typeface="Sakkal Majalla"/>
                <a:ea typeface="Calibri"/>
                <a:cs typeface="Arial"/>
              </a:rPr>
              <a:t>150 mm</a:t>
            </a:r>
            <a:r>
              <a:rPr lang="ar-EG" sz="2800" b="1" dirty="0">
                <a:effectLst>
                  <a:outerShdw blurRad="38100" dist="38100" dir="2700000" algn="tl">
                    <a:srgbClr val="000000">
                      <a:alpha val="43137"/>
                    </a:srgbClr>
                  </a:outerShdw>
                </a:effectLst>
                <a:latin typeface="Calibri"/>
                <a:ea typeface="Calibri"/>
                <a:cs typeface="Sakkal Majalla"/>
              </a:rPr>
              <a:t>.</a:t>
            </a:r>
            <a:endParaRPr lang="en-US" sz="2800" b="1" dirty="0">
              <a:effectLst>
                <a:outerShdw blurRad="38100" dist="38100" dir="2700000" algn="tl">
                  <a:srgbClr val="000000">
                    <a:alpha val="43137"/>
                  </a:srgbClr>
                </a:outerShdw>
              </a:effectLst>
              <a:latin typeface="Calibri"/>
              <a:ea typeface="Calibri"/>
              <a:cs typeface="Arial"/>
            </a:endParaRPr>
          </a:p>
          <a:p>
            <a:pPr marL="342900" lvl="0" indent="-342900" algn="just">
              <a:lnSpc>
                <a:spcPct val="150000"/>
              </a:lnSpc>
              <a:buFont typeface="Wingdings"/>
              <a:buChar char=""/>
            </a:pPr>
            <a:r>
              <a:rPr lang="ar-EG" sz="2800" b="1" dirty="0">
                <a:effectLst>
                  <a:outerShdw blurRad="38100" dist="38100" dir="2700000" algn="tl">
                    <a:srgbClr val="000000">
                      <a:alpha val="43137"/>
                    </a:srgbClr>
                  </a:outerShdw>
                </a:effectLst>
                <a:latin typeface="Calibri"/>
                <a:ea typeface="Calibri"/>
                <a:cs typeface="Sakkal Majalla"/>
              </a:rPr>
              <a:t>سلاح الحراثة </a:t>
            </a:r>
            <a:r>
              <a:rPr lang="en-US" sz="2800" b="1" dirty="0">
                <a:effectLst>
                  <a:outerShdw blurRad="38100" dist="38100" dir="2700000" algn="tl">
                    <a:srgbClr val="000000">
                      <a:alpha val="43137"/>
                    </a:srgbClr>
                  </a:outerShdw>
                </a:effectLst>
                <a:latin typeface="Sakkal Majalla"/>
                <a:ea typeface="Calibri"/>
                <a:cs typeface="Arial"/>
              </a:rPr>
              <a:t>Sweep Share</a:t>
            </a:r>
            <a:r>
              <a:rPr lang="ar-EG" sz="2800" b="1" dirty="0">
                <a:effectLst>
                  <a:outerShdw blurRad="38100" dist="38100" dir="2700000" algn="tl">
                    <a:srgbClr val="000000">
                      <a:alpha val="43137"/>
                    </a:srgbClr>
                  </a:outerShdw>
                </a:effectLst>
                <a:latin typeface="Calibri"/>
                <a:ea typeface="Calibri"/>
                <a:cs typeface="Sakkal Majalla"/>
              </a:rPr>
              <a:t> حقق معدل أداء جيد لحراثة شريحة التربة بالعمق المحدد مما أدى إلى تحقيق المتطلب الثاني للتصميم,   </a:t>
            </a:r>
            <a:endParaRPr lang="en-US" sz="2800" b="1" dirty="0">
              <a:effectLst>
                <a:outerShdw blurRad="38100" dist="38100" dir="2700000" algn="tl">
                  <a:srgbClr val="000000">
                    <a:alpha val="43137"/>
                  </a:srgbClr>
                </a:outerShdw>
              </a:effectLst>
              <a:latin typeface="Calibri"/>
              <a:ea typeface="Calibri"/>
              <a:cs typeface="Arial"/>
            </a:endParaRPr>
          </a:p>
          <a:p>
            <a:pPr marL="342900" lvl="0" indent="-342900" algn="just">
              <a:lnSpc>
                <a:spcPct val="150000"/>
              </a:lnSpc>
              <a:buFont typeface="Wingdings"/>
              <a:buChar char=""/>
            </a:pPr>
            <a:r>
              <a:rPr lang="ar-EG" sz="2800" b="1" dirty="0">
                <a:effectLst>
                  <a:outerShdw blurRad="38100" dist="38100" dir="2700000" algn="tl">
                    <a:srgbClr val="000000">
                      <a:alpha val="43137"/>
                    </a:srgbClr>
                  </a:outerShdw>
                </a:effectLst>
                <a:latin typeface="Calibri"/>
                <a:ea typeface="Calibri"/>
                <a:cs typeface="Sakkal Majalla"/>
              </a:rPr>
              <a:t>أنبوبة السماد اضافت السماد في قاع الشريحة المقطوعة من التربة بفاصل رأسي بين السماد والبذور وهذا حقق المتطلب الثالث للتصميم.</a:t>
            </a:r>
            <a:endParaRPr lang="en-US" sz="2800" b="1" dirty="0">
              <a:effectLst>
                <a:outerShdw blurRad="38100" dist="38100" dir="2700000" algn="tl">
                  <a:srgbClr val="000000">
                    <a:alpha val="43137"/>
                  </a:srgbClr>
                </a:outerShdw>
              </a:effectLst>
              <a:latin typeface="Calibri"/>
              <a:ea typeface="Calibri"/>
              <a:cs typeface="Arial"/>
            </a:endParaRPr>
          </a:p>
          <a:p>
            <a:pPr lvl="0" algn="just">
              <a:lnSpc>
                <a:spcPct val="115000"/>
              </a:lnSpc>
            </a:pPr>
            <a:endParaRPr lang="en-US" sz="2800" b="1" dirty="0">
              <a:effectLst>
                <a:outerShdw blurRad="38100" dist="38100" dir="2700000" algn="tl">
                  <a:srgbClr val="000000">
                    <a:alpha val="43137"/>
                  </a:srgbClr>
                </a:outerShdw>
              </a:effectLst>
              <a:latin typeface="Calibri"/>
              <a:ea typeface="Calibri"/>
              <a:cs typeface="Arial"/>
            </a:endParaRPr>
          </a:p>
        </p:txBody>
      </p:sp>
    </p:spTree>
    <p:extLst>
      <p:ext uri="{BB962C8B-B14F-4D97-AF65-F5344CB8AC3E}">
        <p14:creationId xmlns:p14="http://schemas.microsoft.com/office/powerpoint/2010/main" val="3325251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6530" y="332656"/>
            <a:ext cx="7416824" cy="648072"/>
          </a:xfrm>
        </p:spPr>
        <p:txBody>
          <a:bodyPr>
            <a:normAutofit/>
          </a:bodyPr>
          <a:lstStyle/>
          <a:p>
            <a:pPr marL="182880" algn="ctr"/>
            <a:r>
              <a:rPr lang="ar-EG" sz="36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التوصيات النهائية </a:t>
            </a:r>
            <a:r>
              <a:rPr lang="en-US" sz="36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Final Recommendations </a:t>
            </a:r>
            <a:endParaRPr lang="ar-EG"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3" name="Rectangle 2"/>
          <p:cNvSpPr/>
          <p:nvPr/>
        </p:nvSpPr>
        <p:spPr>
          <a:xfrm>
            <a:off x="1548392" y="1124744"/>
            <a:ext cx="7344816" cy="5128327"/>
          </a:xfrm>
          <a:prstGeom prst="rect">
            <a:avLst/>
          </a:prstGeom>
        </p:spPr>
        <p:txBody>
          <a:bodyPr wrap="square">
            <a:spAutoFit/>
          </a:bodyPr>
          <a:lstStyle/>
          <a:p>
            <a:pPr marL="342900" lvl="0" indent="-342900" algn="just">
              <a:lnSpc>
                <a:spcPct val="150000"/>
              </a:lnSpc>
              <a:buFont typeface="Wingdings"/>
              <a:buChar char=""/>
            </a:pPr>
            <a:r>
              <a:rPr lang="ar-EG" sz="2200" b="1" dirty="0" smtClean="0">
                <a:effectLst>
                  <a:outerShdw blurRad="38100" dist="38100" dir="2700000" algn="tl">
                    <a:srgbClr val="000000">
                      <a:alpha val="43137"/>
                    </a:srgbClr>
                  </a:outerShdw>
                </a:effectLst>
                <a:latin typeface="Calibri"/>
                <a:ea typeface="Calibri"/>
                <a:cs typeface="Sakkal Majalla"/>
              </a:rPr>
              <a:t>عجلة </a:t>
            </a:r>
            <a:r>
              <a:rPr lang="ar-EG" sz="2200" b="1" dirty="0">
                <a:effectLst>
                  <a:outerShdw blurRad="38100" dist="38100" dir="2700000" algn="tl">
                    <a:srgbClr val="000000">
                      <a:alpha val="43137"/>
                    </a:srgbClr>
                  </a:outerShdw>
                </a:effectLst>
                <a:latin typeface="Calibri"/>
                <a:ea typeface="Calibri"/>
                <a:cs typeface="Sakkal Majalla"/>
              </a:rPr>
              <a:t>تنعيم وكبس التربة ذات الاسلحة </a:t>
            </a:r>
            <a:r>
              <a:rPr lang="en-US" sz="2200" b="1" dirty="0">
                <a:effectLst>
                  <a:outerShdw blurRad="38100" dist="38100" dir="2700000" algn="tl">
                    <a:srgbClr val="000000">
                      <a:alpha val="43137"/>
                    </a:srgbClr>
                  </a:outerShdw>
                </a:effectLst>
                <a:latin typeface="Sakkal Majalla"/>
                <a:ea typeface="Calibri"/>
                <a:cs typeface="Arial"/>
              </a:rPr>
              <a:t>Backer Wheel With Blades </a:t>
            </a:r>
            <a:r>
              <a:rPr lang="ar-EG" sz="2200" b="1" dirty="0" smtClean="0">
                <a:effectLst>
                  <a:outerShdw blurRad="38100" dist="38100" dir="2700000" algn="tl">
                    <a:srgbClr val="000000">
                      <a:alpha val="43137"/>
                    </a:srgbClr>
                  </a:outerShdw>
                </a:effectLst>
                <a:latin typeface="Sakkal Majalla"/>
                <a:ea typeface="Calibri"/>
                <a:cs typeface="Arial"/>
              </a:rPr>
              <a:t> أحدثت </a:t>
            </a:r>
            <a:r>
              <a:rPr lang="ar-EG" sz="2200" b="1" dirty="0">
                <a:effectLst>
                  <a:outerShdw blurRad="38100" dist="38100" dir="2700000" algn="tl">
                    <a:srgbClr val="000000">
                      <a:alpha val="43137"/>
                    </a:srgbClr>
                  </a:outerShdw>
                </a:effectLst>
                <a:latin typeface="Calibri"/>
                <a:ea typeface="Calibri"/>
                <a:cs typeface="Sakkal Majalla"/>
              </a:rPr>
              <a:t>تغطية فعالة بين السماد والبذور وأيضا احدثت تنعيم جيد للتربة عن طريق تكسير حبيبات التربة الكبيرة الحجم الأمر مما أدى إلى إعداد مهد جيد البذرة </a:t>
            </a:r>
            <a:r>
              <a:rPr lang="en-US" sz="2000" b="1" dirty="0">
                <a:effectLst>
                  <a:outerShdw blurRad="38100" dist="38100" dir="2700000" algn="tl">
                    <a:srgbClr val="000000">
                      <a:alpha val="43137"/>
                    </a:srgbClr>
                  </a:outerShdw>
                </a:effectLst>
                <a:latin typeface="Calibri"/>
                <a:ea typeface="Calibri"/>
                <a:cs typeface="Sakkal Majalla"/>
              </a:rPr>
              <a:t>Seedbed</a:t>
            </a:r>
            <a:r>
              <a:rPr lang="en-US" sz="2200" b="1" dirty="0">
                <a:effectLst>
                  <a:outerShdw blurRad="38100" dist="38100" dir="2700000" algn="tl">
                    <a:srgbClr val="000000">
                      <a:alpha val="43137"/>
                    </a:srgbClr>
                  </a:outerShdw>
                </a:effectLst>
                <a:latin typeface="Calibri"/>
                <a:ea typeface="Calibri"/>
                <a:cs typeface="Sakkal Majalla"/>
              </a:rPr>
              <a:t> </a:t>
            </a:r>
            <a:r>
              <a:rPr lang="en-US" sz="2000" b="1" dirty="0">
                <a:effectLst>
                  <a:outerShdw blurRad="38100" dist="38100" dir="2700000" algn="tl">
                    <a:srgbClr val="000000">
                      <a:alpha val="43137"/>
                    </a:srgbClr>
                  </a:outerShdw>
                </a:effectLst>
                <a:latin typeface="Calibri"/>
                <a:ea typeface="Calibri"/>
                <a:cs typeface="Sakkal Majalla"/>
              </a:rPr>
              <a:t>Preparation</a:t>
            </a:r>
            <a:r>
              <a:rPr lang="ar-EG" sz="2200" b="1" dirty="0">
                <a:effectLst>
                  <a:outerShdw blurRad="38100" dist="38100" dir="2700000" algn="tl">
                    <a:srgbClr val="000000">
                      <a:alpha val="43137"/>
                    </a:srgbClr>
                  </a:outerShdw>
                </a:effectLst>
                <a:latin typeface="Calibri"/>
                <a:ea typeface="Calibri"/>
                <a:cs typeface="Sakkal Majalla"/>
              </a:rPr>
              <a:t> وحقق الأداء لوحدة التنعيم المتطلب الرابع للتصميم.</a:t>
            </a:r>
            <a:endParaRPr lang="en-US" sz="2200" b="1" dirty="0">
              <a:effectLst>
                <a:outerShdw blurRad="38100" dist="38100" dir="2700000" algn="tl">
                  <a:srgbClr val="000000">
                    <a:alpha val="43137"/>
                  </a:srgbClr>
                </a:outerShdw>
              </a:effectLst>
              <a:latin typeface="Calibri"/>
              <a:ea typeface="Calibri"/>
              <a:cs typeface="Arial"/>
            </a:endParaRPr>
          </a:p>
          <a:p>
            <a:pPr marL="342900" lvl="0" indent="-342900" algn="just">
              <a:lnSpc>
                <a:spcPct val="150000"/>
              </a:lnSpc>
              <a:buFont typeface="Wingdings"/>
              <a:buChar char=""/>
            </a:pPr>
            <a:r>
              <a:rPr lang="ar-EG" sz="2200" b="1" dirty="0">
                <a:effectLst>
                  <a:outerShdw blurRad="38100" dist="38100" dir="2700000" algn="tl">
                    <a:srgbClr val="000000">
                      <a:alpha val="43137"/>
                    </a:srgbClr>
                  </a:outerShdw>
                </a:effectLst>
                <a:latin typeface="Calibri"/>
                <a:ea typeface="Calibri"/>
                <a:cs typeface="Sakkal Majalla"/>
              </a:rPr>
              <a:t>الفجاج المفرد القرص وآلية التغطية الملحقة به قامت بتلقيم ووضع البذور على العمق المناسب وبدقة توزيع عالية وأحدثت تغطية جيدة للبذور وأيضا كبسا للتربة حول البذور مما أدى إلي إرتفاع نسبة الإنبات ونتج عن ذلك تحقيق المتطلب الخامس من التصميم.</a:t>
            </a:r>
            <a:endParaRPr lang="en-US" sz="2200" b="1" dirty="0">
              <a:effectLst>
                <a:outerShdw blurRad="38100" dist="38100" dir="2700000" algn="tl">
                  <a:srgbClr val="000000">
                    <a:alpha val="43137"/>
                  </a:srgbClr>
                </a:outerShdw>
              </a:effectLst>
              <a:latin typeface="Calibri"/>
              <a:ea typeface="Calibri"/>
              <a:cs typeface="Arial"/>
            </a:endParaRPr>
          </a:p>
          <a:p>
            <a:pPr marL="342900" lvl="0" indent="-342900" algn="just">
              <a:lnSpc>
                <a:spcPct val="150000"/>
              </a:lnSpc>
              <a:buFont typeface="Wingdings"/>
              <a:buChar char=""/>
            </a:pPr>
            <a:r>
              <a:rPr lang="ar-EG" sz="2200" b="1" dirty="0">
                <a:effectLst>
                  <a:outerShdw blurRad="38100" dist="38100" dir="2700000" algn="tl">
                    <a:srgbClr val="000000">
                      <a:alpha val="43137"/>
                    </a:srgbClr>
                  </a:outerShdw>
                </a:effectLst>
                <a:latin typeface="Calibri"/>
                <a:ea typeface="Calibri"/>
                <a:cs typeface="Sakkal Majalla"/>
              </a:rPr>
              <a:t>المتطلب السادس للتصميم تم تحقيقه عن طريق سهولة الشبك النموذج بالإطار القياسي وأيضا كان الإطار متزنا أثناء الإختبارات. </a:t>
            </a:r>
            <a:endParaRPr lang="en-US" sz="2200" b="1" dirty="0">
              <a:effectLst>
                <a:outerShdw blurRad="38100" dist="38100" dir="2700000" algn="tl">
                  <a:srgbClr val="000000">
                    <a:alpha val="43137"/>
                  </a:srgbClr>
                </a:outerShdw>
              </a:effectLst>
              <a:latin typeface="Calibri"/>
              <a:ea typeface="Calibri"/>
              <a:cs typeface="Arial"/>
            </a:endParaRPr>
          </a:p>
        </p:txBody>
      </p:sp>
    </p:spTree>
    <p:extLst>
      <p:ext uri="{BB962C8B-B14F-4D97-AF65-F5344CB8AC3E}">
        <p14:creationId xmlns:p14="http://schemas.microsoft.com/office/powerpoint/2010/main" val="3917682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60648"/>
            <a:ext cx="7560840" cy="864096"/>
          </a:xfrm>
        </p:spPr>
        <p:txBody>
          <a:bodyPr>
            <a:norm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المتطلبات الوظيفية </a:t>
            </a: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لنموذج آلة الحراثة والزراعة المجمعة </a:t>
            </a:r>
            <a:endParaRPr lang="ar-EG" sz="24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59632" y="1229846"/>
            <a:ext cx="7632848" cy="5053691"/>
          </a:xfrm>
          <a:prstGeom prst="rect">
            <a:avLst/>
          </a:prstGeom>
        </p:spPr>
        <p:txBody>
          <a:bodyPr wrap="square">
            <a:spAutoFit/>
          </a:bodyPr>
          <a:lstStyle/>
          <a:p>
            <a:pPr marL="536575" indent="-363538" algn="just">
              <a:lnSpc>
                <a:spcPct val="180000"/>
              </a:lnSpc>
              <a:buSzPct val="80000"/>
              <a:buFont typeface="+mj-lt"/>
              <a:buAutoNum type="arabicParenR"/>
              <a:tabLst>
                <a:tab pos="536575" algn="l"/>
              </a:tabLst>
            </a:pP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تحديد المساحة المحروثة من التربة بعرض حرث لا يزيد عن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150 mm</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p>
          <a:p>
            <a:pPr marL="536575" lvl="0" indent="-363538" algn="just">
              <a:lnSpc>
                <a:spcPct val="180000"/>
              </a:lnSpc>
              <a:buSzPct val="80000"/>
              <a:buFont typeface="+mj-lt"/>
              <a:buAutoNum type="arabicParenR"/>
              <a:tabLst>
                <a:tab pos="536575" algn="l"/>
              </a:tabLst>
            </a:pP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6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حراثة </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شريحة التربة المقطوعة بعمق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100 </a:t>
            </a:r>
            <a:r>
              <a:rPr lang="en-US" sz="26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mm</a:t>
            </a:r>
            <a:endPar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536575" lvl="0" indent="-363538" algn="just">
              <a:lnSpc>
                <a:spcPct val="180000"/>
              </a:lnSpc>
              <a:buSzPct val="80000"/>
              <a:buFont typeface="+mj-lt"/>
              <a:buAutoNum type="arabicParenR"/>
              <a:tabLst>
                <a:tab pos="536575" algn="l"/>
              </a:tabLst>
            </a:pP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إضافة السماد في قاع الشريحة المقطوعة</a:t>
            </a:r>
          </a:p>
          <a:p>
            <a:pPr marL="536575" lvl="0" indent="-363538" algn="just">
              <a:lnSpc>
                <a:spcPct val="180000"/>
              </a:lnSpc>
              <a:buSzPct val="80000"/>
              <a:buFont typeface="+mj-lt"/>
              <a:buAutoNum type="arabicParenR"/>
              <a:tabLst>
                <a:tab pos="536575" algn="l"/>
              </a:tabLst>
            </a:pP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تنعيم شريحة التربة وكبس التربة حول السماد.</a:t>
            </a:r>
          </a:p>
          <a:p>
            <a:pPr marL="536575" lvl="0" indent="-363538" algn="just">
              <a:lnSpc>
                <a:spcPct val="180000"/>
              </a:lnSpc>
              <a:buSzPct val="80000"/>
              <a:buFont typeface="+mj-lt"/>
              <a:buAutoNum type="arabicParenR"/>
              <a:tabLst>
                <a:tab pos="536575" algn="l"/>
              </a:tabLst>
            </a:pP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زراعة البذور في التربة الممهدة على العمق المناسب لتعجيل عملية الإنبات للبذور.</a:t>
            </a:r>
          </a:p>
          <a:p>
            <a:pPr marL="536575" lvl="0" indent="-363538" algn="just">
              <a:lnSpc>
                <a:spcPct val="180000"/>
              </a:lnSpc>
              <a:buSzPct val="80000"/>
              <a:buFont typeface="+mj-lt"/>
              <a:buAutoNum type="arabicParenR"/>
              <a:tabLst>
                <a:tab pos="536575" algn="l"/>
              </a:tabLst>
            </a:pP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6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سهولة </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شبك الآلة بمصدر القدرة (الجرار</a:t>
            </a:r>
            <a:r>
              <a:rPr lang="ar-EG" sz="26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endParaRPr lang="en-US" sz="2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54920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60648"/>
            <a:ext cx="7560840" cy="864096"/>
          </a:xfrm>
        </p:spPr>
        <p:txBody>
          <a:bodyPr>
            <a:normAutofit/>
          </a:bodyPr>
          <a:lstStyle/>
          <a:p>
            <a:pPr marL="182880" algn="ct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خطوات تحقيق </a:t>
            </a: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المتطلبات الوظيفية للنموذج المراد </a:t>
            </a: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تصميمه</a:t>
            </a:r>
            <a:endParaRPr lang="ar-EG" sz="24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59632" y="1229846"/>
            <a:ext cx="7632848" cy="4832092"/>
          </a:xfrm>
          <a:prstGeom prst="rect">
            <a:avLst/>
          </a:prstGeom>
        </p:spPr>
        <p:txBody>
          <a:bodyPr wrap="square">
            <a:spAutoFit/>
          </a:bodyPr>
          <a:lstStyle/>
          <a:p>
            <a:pPr marL="173037" algn="just">
              <a:buSzPct val="80000"/>
              <a:tabLst>
                <a:tab pos="536575" algn="l"/>
              </a:tabLst>
            </a:pP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الخطوة (1</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p>
          <a:p>
            <a:pPr marL="898525" indent="-727075" algn="just">
              <a:buSzPct val="80000"/>
              <a:tabLst>
                <a:tab pos="536575" algn="l"/>
              </a:tabLst>
            </a:pP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إجراء </a:t>
            </a: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الحسابات التصميمية لتقدير القوى والعزوم المؤثرة على أجزاء النموذج</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p>
          <a:p>
            <a:pPr marL="173037" algn="just">
              <a:buSzPct val="80000"/>
              <a:tabLst>
                <a:tab pos="536575" algn="l"/>
              </a:tabLst>
            </a:pP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الخطوة (2</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p>
          <a:p>
            <a:pPr marL="173037" algn="just">
              <a:buSzPct val="80000"/>
              <a:tabLst>
                <a:tab pos="536575" algn="l"/>
              </a:tabLst>
            </a:pP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التوصيف </a:t>
            </a: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والتصميم والتجميع لأجزاء النموذج </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المختلفة.</a:t>
            </a:r>
          </a:p>
          <a:p>
            <a:pPr marL="173037" algn="just">
              <a:buSzPct val="80000"/>
              <a:tabLst>
                <a:tab pos="536575" algn="l"/>
              </a:tabLst>
            </a:pP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الخطوة (3</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p>
          <a:p>
            <a:pPr marL="173037" algn="just">
              <a:buSzPct val="80000"/>
              <a:tabLst>
                <a:tab pos="536575" algn="l"/>
              </a:tabLst>
            </a:pP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إختبار </a:t>
            </a: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النموذج </a:t>
            </a:r>
            <a:r>
              <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Testing the Prototype </a:t>
            </a:r>
            <a:endPar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173037" algn="just">
              <a:buSzPct val="80000"/>
              <a:tabLst>
                <a:tab pos="536575" algn="l"/>
              </a:tabLst>
            </a:pP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الخطوة (4</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p>
          <a:p>
            <a:pPr marL="173037" algn="just">
              <a:buSzPct val="80000"/>
              <a:tabLst>
                <a:tab pos="536575" algn="l"/>
              </a:tabLst>
            </a:pP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تحليل </a:t>
            </a: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النتائج </a:t>
            </a:r>
            <a:r>
              <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Results Analysis </a:t>
            </a:r>
            <a:endPar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173037" algn="just">
              <a:buSzPct val="80000"/>
              <a:tabLst>
                <a:tab pos="536575" algn="l"/>
              </a:tabLst>
            </a:pP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الخطوة (5</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p>
          <a:p>
            <a:pPr marL="173037" algn="just">
              <a:buSzPct val="80000"/>
              <a:tabLst>
                <a:tab pos="536575" algn="l"/>
              </a:tabLst>
            </a:pP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التوصيات </a:t>
            </a: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النهائية </a:t>
            </a:r>
            <a:r>
              <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Final Recommendations </a:t>
            </a:r>
            <a:endParaRPr lang="en-US" sz="24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67678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60648"/>
            <a:ext cx="7560840" cy="864096"/>
          </a:xfrm>
        </p:spPr>
        <p:txBody>
          <a:bodyPr>
            <a:norm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تخطيط الجسم الحر لمتجهات السرعة المؤثرة على القرص</a:t>
            </a:r>
            <a:endParaRPr lang="ar-EG" sz="24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9034" y="1484784"/>
            <a:ext cx="5117261"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9459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60648"/>
            <a:ext cx="7560840" cy="864096"/>
          </a:xfrm>
        </p:spPr>
        <p:txBody>
          <a:bodyPr>
            <a:norm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تخطيط الجسم الحر لردود أفعال القوى بين السلاح والتربة</a:t>
            </a:r>
            <a:endParaRPr lang="ar-EG" sz="24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340768"/>
            <a:ext cx="7272808"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3360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404664"/>
            <a:ext cx="8208912" cy="648072"/>
          </a:xfrm>
        </p:spPr>
        <p:txBody>
          <a:bodyPr>
            <a:noAutofit/>
          </a:bodyPr>
          <a:lstStyle/>
          <a:p>
            <a:pPr marL="182880" algn="ctr"/>
            <a:r>
              <a:rPr lang="ar-EG"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حركة جزيئات التربة نتيجة الإجهادات العمودية المؤثرة على عجلة التنعيم</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268760"/>
            <a:ext cx="6336704" cy="4896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8430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60648"/>
            <a:ext cx="7560840" cy="864096"/>
          </a:xfrm>
        </p:spPr>
        <p:txBody>
          <a:bodyPr>
            <a:norm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القوى والعزوم الناتجة من التفاعل بين العجلة والتربة</a:t>
            </a:r>
            <a:endParaRPr lang="ar-EG" sz="24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268760"/>
            <a:ext cx="3744416"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5036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60648"/>
            <a:ext cx="7560840" cy="864096"/>
          </a:xfrm>
        </p:spPr>
        <p:txBody>
          <a:bodyPr>
            <a:norm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القوى المؤثرة على الفجاج المفرد القرص</a:t>
            </a:r>
            <a:endParaRPr lang="ar-EG" sz="24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988840"/>
            <a:ext cx="7704856"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886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60648"/>
            <a:ext cx="7560840" cy="864096"/>
          </a:xfrm>
        </p:spPr>
        <p:txBody>
          <a:bodyPr>
            <a:norm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الإطار والشبك للآلة</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556792"/>
            <a:ext cx="6768752"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19674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18031</TotalTime>
  <Words>499</Words>
  <Application>Microsoft Office PowerPoint</Application>
  <PresentationFormat>On-screen Show (4:3)</PresentationFormat>
  <Paragraphs>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المحاضرة التاسعة تصميم نموذج لآلة حراثة وزراعة مجمعة </vt:lpstr>
      <vt:lpstr>المتطلبات الوظيفية لنموذج آلة الحراثة والزراعة المجمعة </vt:lpstr>
      <vt:lpstr>خطوات تحقيق المتطلبات الوظيفية للنموذج المراد تصميمه</vt:lpstr>
      <vt:lpstr>تخطيط الجسم الحر لمتجهات السرعة المؤثرة على القرص</vt:lpstr>
      <vt:lpstr>تخطيط الجسم الحر لردود أفعال القوى بين السلاح والتربة</vt:lpstr>
      <vt:lpstr>حركة جزيئات التربة نتيجة الإجهادات العمودية المؤثرة على عجلة التنعيم</vt:lpstr>
      <vt:lpstr>القوى والعزوم الناتجة من التفاعل بين العجلة والتربة</vt:lpstr>
      <vt:lpstr>القوى المؤثرة على الفجاج المفرد القرص</vt:lpstr>
      <vt:lpstr>الإطار والشبك للآلة</vt:lpstr>
      <vt:lpstr>الأجزاء المختلفة النموذج</vt:lpstr>
      <vt:lpstr>إختبار النموذج Testing the Prototype </vt:lpstr>
      <vt:lpstr>قياسات تقييم الأداء لكفاءة التصميم</vt:lpstr>
      <vt:lpstr>تحليل النتائج Results Analysis </vt:lpstr>
      <vt:lpstr>التوصيات النهائية Final Recommendations </vt:lpstr>
      <vt:lpstr>التوصيات النهائية Final Recommendations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الاحتكاك FIRECTION</dc:title>
  <dc:creator>tasneem</dc:creator>
  <cp:lastModifiedBy>MAKKA</cp:lastModifiedBy>
  <cp:revision>295</cp:revision>
  <cp:lastPrinted>2019-07-07T03:01:33Z</cp:lastPrinted>
  <dcterms:created xsi:type="dcterms:W3CDTF">2018-11-14T20:09:54Z</dcterms:created>
  <dcterms:modified xsi:type="dcterms:W3CDTF">2020-11-01T22:40:29Z</dcterms:modified>
</cp:coreProperties>
</file>